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431" r:id="rId5"/>
    <p:sldId id="432" r:id="rId6"/>
    <p:sldId id="433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F3DA-6E54-4663-B78A-29F3261C1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A54DD-18AB-4B05-B6E6-8E799429E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1E550-24D9-4A43-A733-598FB7ED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F0D24-563A-4317-B04A-B93BE342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D7D18-E410-41B2-8FC8-2DDFA701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44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17E0B-F400-4D2F-8FE4-D93C6C3C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43B4A-3DB7-4AB7-A00D-03A30E3D7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88BBD-728A-4381-AF02-A2AE4F0E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F7697-CAED-49B5-AF3E-70793C88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17326-DB5E-4402-BFBB-D811176E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012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A253B-C1B5-4892-86F5-1EC9C50E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26E48-4047-405B-8D60-8860972B2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82300-87CD-4967-A0B1-0461C553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6931-29F2-4093-9DA9-5D85D095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7487-8D06-42CA-8B51-E0A1A795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960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3E31-1422-4C05-A14B-0783F94D4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F6833-EDB1-4199-A42B-A18C8F6F0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5753-BFC8-4516-8912-558ABF09E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2C054-049D-41E0-96A6-3CC2C727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D127D-32BC-449D-B88C-E6C874EC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01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99C0-8602-4B01-A228-54DD0E41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7FA2-8F04-4490-92D9-6524249D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B793-92E9-4ABA-9FE0-685B40A3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FDDA3-1CD6-41D2-96F3-95EE4B08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91D67-75FE-4F10-9FA9-F9EA87BA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784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CF70-9D31-473F-B14C-17234CDD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F5439-4101-4295-9D41-55B28DD47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BC54E-B9E5-405E-892A-7FCD36AA9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C1645-A486-44AC-A8FF-694407A3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D0F33-D028-41BC-B219-8BE7CF2E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19C29-3189-4077-AC67-14530A33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563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E623-E8B9-4779-AF66-35306A5A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6353F-9942-4351-A358-7A15D5509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C5639-AB0C-4622-80BD-E0ADA9BC7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534AF-F538-410D-9F73-715B6A7F4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5E192-85BE-4715-BD8A-E76D02F0D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81B44-09C5-4BE0-9825-770F27E7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AFC3D-3DF3-49B5-9C86-07E2703E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6E095-4790-48A8-9DBF-79D3C475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097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06D82-3535-412F-AF87-A8DBA0A9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73E5A-846A-47BE-8C53-0CEB0DF5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080F1-33C3-42B5-9EF0-3AC27C09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28BB3-0B41-47B0-A486-ABA23815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133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2CB02-0329-409E-A265-2F7D3DB7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0B834-2180-40E1-8DF6-D86143D5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D210D-5359-41E6-A672-667E9C1C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820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DD6E-875F-48FC-ADA4-B74C4C4E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A96F-049B-4B1E-889F-BDEAA8BEB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3AB44-73C1-4E47-B561-E5995153B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90F92-1F2E-42BB-867B-2949F71A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1EC69-2735-4AC6-93B7-2132A56A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D2DB5-E2F4-464E-92AD-8A9A890B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537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7FDF-69CC-4E5D-89A4-591E6390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DEF03-2FDD-4313-A531-1B3B47EC3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B6D30-A76B-4ECA-AA66-A2F3C02A5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9119E-3AA7-464C-95C8-C0CDCD79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8EBE7-C38B-47C5-A30D-7653CC6E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F341F-B9C2-4F6B-A065-1E4FDE97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33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06117-1BD7-4437-A042-0CC78414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BCBF1-24D7-43B2-AF92-C7E8078F4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AF54F-2D6A-46AF-AF7B-29415BC2C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3F92-85EC-4DC5-9BBC-67E09E547A2C}" type="datetimeFigureOut">
              <a:rPr lang="es-AR" smtClean="0"/>
              <a:t>25/06/2019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788BA-18BF-4F2A-8A64-3EA5907FA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C0EE-094C-44A4-89BA-4D77F6313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FBCF-865A-4D78-805F-70DC74EDE09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92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://t3.gstatic.com/images?q=tbn:ANd9GcSX3J2rYxsyHqwcMccESMmgHPKs0Q2MxwAbjwkCHwsKTw5dHrViwg">
            <a:extLst>
              <a:ext uri="{FF2B5EF4-FFF2-40B4-BE49-F238E27FC236}">
                <a16:creationId xmlns:a16="http://schemas.microsoft.com/office/drawing/2014/main" id="{F59FF980-2451-41B0-BE1D-D6CD97CFB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38" y="5176183"/>
            <a:ext cx="12079458" cy="186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194465-ADB0-4C39-9C7E-57AA1C6A5706}"/>
              </a:ext>
            </a:extLst>
          </p:cNvPr>
          <p:cNvSpPr txBox="1"/>
          <p:nvPr/>
        </p:nvSpPr>
        <p:spPr>
          <a:xfrm>
            <a:off x="4949687" y="212034"/>
            <a:ext cx="229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/>
              <a:t>Potasio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9B1A55-0662-4CCD-A631-B56BF6C82CF2}"/>
              </a:ext>
            </a:extLst>
          </p:cNvPr>
          <p:cNvSpPr txBox="1"/>
          <p:nvPr/>
        </p:nvSpPr>
        <p:spPr>
          <a:xfrm>
            <a:off x="0" y="919920"/>
            <a:ext cx="12046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Es el principal catión intracelular, y es aún más abundante que el sodio (3 vs 1,2 g/</a:t>
            </a:r>
            <a:r>
              <a:rPr lang="es-AR" sz="3200" b="1" dirty="0" err="1"/>
              <a:t>Kpv</a:t>
            </a:r>
            <a:r>
              <a:rPr lang="es-AR" sz="3200" b="1" dirty="0"/>
              <a:t>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A721F0-71DB-4A92-B7D2-78D10F0C60CE}"/>
              </a:ext>
            </a:extLst>
          </p:cNvPr>
          <p:cNvGrpSpPr/>
          <p:nvPr/>
        </p:nvGrpSpPr>
        <p:grpSpPr>
          <a:xfrm>
            <a:off x="-6014" y="1613980"/>
            <a:ext cx="11045072" cy="2043620"/>
            <a:chOff x="-6014" y="1613980"/>
            <a:chExt cx="11045072" cy="204362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A6A0CEB-B6AA-481D-A23E-D6EE362479E5}"/>
                </a:ext>
              </a:extLst>
            </p:cNvPr>
            <p:cNvSpPr txBox="1"/>
            <p:nvPr/>
          </p:nvSpPr>
          <p:spPr>
            <a:xfrm>
              <a:off x="-6014" y="2355045"/>
              <a:ext cx="5453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Cumple funciones esenciales</a:t>
              </a:r>
            </a:p>
          </p:txBody>
        </p:sp>
        <p:sp>
          <p:nvSpPr>
            <p:cNvPr id="3" name="Left Brace 2">
              <a:extLst>
                <a:ext uri="{FF2B5EF4-FFF2-40B4-BE49-F238E27FC236}">
                  <a16:creationId xmlns:a16="http://schemas.microsoft.com/office/drawing/2014/main" id="{8722E1B4-928F-409E-8483-1671606F147A}"/>
                </a:ext>
              </a:extLst>
            </p:cNvPr>
            <p:cNvSpPr/>
            <p:nvPr/>
          </p:nvSpPr>
          <p:spPr>
            <a:xfrm>
              <a:off x="5367129" y="1637266"/>
              <a:ext cx="194711" cy="2020334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9915F0-233E-4126-8C85-22DF1F1BFF78}"/>
                </a:ext>
              </a:extLst>
            </p:cNvPr>
            <p:cNvSpPr txBox="1"/>
            <p:nvPr/>
          </p:nvSpPr>
          <p:spPr>
            <a:xfrm>
              <a:off x="5585791" y="1613980"/>
              <a:ext cx="5453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Presión osmótica intracelular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69DBD7D-5995-4C03-87EB-87F01C1D1A8B}"/>
              </a:ext>
            </a:extLst>
          </p:cNvPr>
          <p:cNvSpPr txBox="1"/>
          <p:nvPr/>
        </p:nvSpPr>
        <p:spPr>
          <a:xfrm>
            <a:off x="5561840" y="2140139"/>
            <a:ext cx="6311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Equilibrio ácido-Base</a:t>
            </a:r>
            <a:r>
              <a:rPr lang="es-AR" sz="2800" b="1" dirty="0"/>
              <a:t> (catión fuerte)</a:t>
            </a:r>
            <a:endParaRPr lang="es-AR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69A63-1CA8-443B-A8CD-076D57800BB5}"/>
              </a:ext>
            </a:extLst>
          </p:cNvPr>
          <p:cNvSpPr txBox="1"/>
          <p:nvPr/>
        </p:nvSpPr>
        <p:spPr>
          <a:xfrm>
            <a:off x="5547777" y="2688783"/>
            <a:ext cx="6498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Excitación y conducción nerviosa y muscular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B5D5A-E7BB-409F-BEA3-BFEEB495EEE1}"/>
              </a:ext>
            </a:extLst>
          </p:cNvPr>
          <p:cNvSpPr txBox="1"/>
          <p:nvPr/>
        </p:nvSpPr>
        <p:spPr>
          <a:xfrm>
            <a:off x="658329" y="3763433"/>
            <a:ext cx="461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/>
              <a:t>Requerimientos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EC5B3B-B738-44F5-9FFB-C3B3C68EF1B8}"/>
              </a:ext>
            </a:extLst>
          </p:cNvPr>
          <p:cNvGrpSpPr/>
          <p:nvPr/>
        </p:nvGrpSpPr>
        <p:grpSpPr>
          <a:xfrm>
            <a:off x="956600" y="4418875"/>
            <a:ext cx="1842868" cy="1333935"/>
            <a:chOff x="956600" y="4418875"/>
            <a:chExt cx="1842868" cy="1333935"/>
          </a:xfrm>
        </p:grpSpPr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448540F3-43C8-4992-80C3-9C8B3E4AC1B9}"/>
                </a:ext>
              </a:extLst>
            </p:cNvPr>
            <p:cNvSpPr/>
            <p:nvPr/>
          </p:nvSpPr>
          <p:spPr>
            <a:xfrm>
              <a:off x="1519308" y="441887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2D8D42-10E5-46AA-8D3F-7231E0AEB3C9}"/>
                </a:ext>
              </a:extLst>
            </p:cNvPr>
            <p:cNvSpPr txBox="1"/>
            <p:nvPr/>
          </p:nvSpPr>
          <p:spPr>
            <a:xfrm>
              <a:off x="956600" y="4798703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Lechería</a:t>
              </a:r>
            </a:p>
            <a:p>
              <a:pPr algn="ctr"/>
              <a:r>
                <a:rPr lang="es-AR" sz="2800" b="1" dirty="0"/>
                <a:t>= ~1,1%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ED14113-5B13-4B04-8222-3B38F5520C84}"/>
              </a:ext>
            </a:extLst>
          </p:cNvPr>
          <p:cNvGrpSpPr/>
          <p:nvPr/>
        </p:nvGrpSpPr>
        <p:grpSpPr>
          <a:xfrm>
            <a:off x="3064413" y="4416527"/>
            <a:ext cx="1842868" cy="1333935"/>
            <a:chOff x="3064413" y="4416527"/>
            <a:chExt cx="1842868" cy="1333935"/>
          </a:xfrm>
        </p:grpSpPr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A6177743-8023-4EEE-ABC7-4D77ED63AB1B}"/>
                </a:ext>
              </a:extLst>
            </p:cNvPr>
            <p:cNvSpPr/>
            <p:nvPr/>
          </p:nvSpPr>
          <p:spPr>
            <a:xfrm>
              <a:off x="3627121" y="4416527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D7B079-3D8D-4349-9864-9CFB625A1FB6}"/>
                </a:ext>
              </a:extLst>
            </p:cNvPr>
            <p:cNvSpPr txBox="1"/>
            <p:nvPr/>
          </p:nvSpPr>
          <p:spPr>
            <a:xfrm>
              <a:off x="3064413" y="4796355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Carne</a:t>
              </a:r>
            </a:p>
            <a:p>
              <a:pPr algn="ctr"/>
              <a:r>
                <a:rPr lang="es-AR" sz="2800" b="1" dirty="0"/>
                <a:t>0,6 – 1,0%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8C26234-2974-48AC-B172-FBFD74A33C58}"/>
              </a:ext>
            </a:extLst>
          </p:cNvPr>
          <p:cNvSpPr txBox="1"/>
          <p:nvPr/>
        </p:nvSpPr>
        <p:spPr>
          <a:xfrm>
            <a:off x="7084922" y="3761085"/>
            <a:ext cx="461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/>
              <a:t>Alimentos más usados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744C49E-7718-44FC-B6CD-D4E69B89D134}"/>
              </a:ext>
            </a:extLst>
          </p:cNvPr>
          <p:cNvGrpSpPr/>
          <p:nvPr/>
        </p:nvGrpSpPr>
        <p:grpSpPr>
          <a:xfrm>
            <a:off x="7411332" y="4430595"/>
            <a:ext cx="1842868" cy="1333935"/>
            <a:chOff x="7411332" y="4430595"/>
            <a:chExt cx="1842868" cy="1333935"/>
          </a:xfrm>
        </p:grpSpPr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631E3E38-2841-4B89-9AF7-E3A9F53FB864}"/>
                </a:ext>
              </a:extLst>
            </p:cNvPr>
            <p:cNvSpPr/>
            <p:nvPr/>
          </p:nvSpPr>
          <p:spPr>
            <a:xfrm>
              <a:off x="7974040" y="443059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D7D52C-E79E-43D9-A2DF-9D611DEE295B}"/>
                </a:ext>
              </a:extLst>
            </p:cNvPr>
            <p:cNvSpPr txBox="1"/>
            <p:nvPr/>
          </p:nvSpPr>
          <p:spPr>
            <a:xfrm>
              <a:off x="7411332" y="4810423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Granos</a:t>
              </a:r>
            </a:p>
            <a:p>
              <a:pPr algn="ctr"/>
              <a:r>
                <a:rPr lang="es-AR" sz="2800" b="1" dirty="0"/>
                <a:t>= ~0,4%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C6DF04-0E8D-406F-A1D1-401100C7F689}"/>
              </a:ext>
            </a:extLst>
          </p:cNvPr>
          <p:cNvGrpSpPr/>
          <p:nvPr/>
        </p:nvGrpSpPr>
        <p:grpSpPr>
          <a:xfrm>
            <a:off x="9519145" y="4423625"/>
            <a:ext cx="1842868" cy="1338557"/>
            <a:chOff x="9519145" y="4423625"/>
            <a:chExt cx="1842868" cy="1338557"/>
          </a:xfrm>
        </p:grpSpPr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FDBE0F9E-B4F6-4407-8159-93ACA1EC6799}"/>
                </a:ext>
              </a:extLst>
            </p:cNvPr>
            <p:cNvSpPr/>
            <p:nvPr/>
          </p:nvSpPr>
          <p:spPr>
            <a:xfrm>
              <a:off x="10031590" y="442362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0FD462-7A5E-449A-8D9E-D3E9EF4D0C22}"/>
                </a:ext>
              </a:extLst>
            </p:cNvPr>
            <p:cNvSpPr txBox="1"/>
            <p:nvPr/>
          </p:nvSpPr>
          <p:spPr>
            <a:xfrm>
              <a:off x="9519145" y="4808075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Forrajes</a:t>
              </a:r>
            </a:p>
            <a:p>
              <a:pPr algn="ctr"/>
              <a:r>
                <a:rPr lang="es-AR" sz="2800" b="1" dirty="0"/>
                <a:t>1,2 – 2,5%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162E2CA-A4C8-4692-B808-C25E667644CD}"/>
              </a:ext>
            </a:extLst>
          </p:cNvPr>
          <p:cNvSpPr txBox="1"/>
          <p:nvPr/>
        </p:nvSpPr>
        <p:spPr>
          <a:xfrm>
            <a:off x="4904024" y="4053472"/>
            <a:ext cx="2292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solidFill>
                  <a:srgbClr val="FF0000"/>
                </a:solidFill>
              </a:rPr>
              <a:t>Riesgo de excesos</a:t>
            </a:r>
          </a:p>
        </p:txBody>
      </p:sp>
    </p:spTree>
    <p:extLst>
      <p:ext uri="{BB962C8B-B14F-4D97-AF65-F5344CB8AC3E}">
        <p14:creationId xmlns:p14="http://schemas.microsoft.com/office/powerpoint/2010/main" val="12541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022E-16 L 0.00026 -0.5534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7685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7" grpId="0"/>
      <p:bldP spid="7" grpId="1"/>
      <p:bldP spid="8" grpId="0"/>
      <p:bldP spid="8" grpId="1"/>
      <p:bldP spid="9" grpId="0"/>
      <p:bldP spid="9" grpId="1"/>
      <p:bldP spid="14" grpId="0"/>
      <p:bldP spid="14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AACD77-CFA7-4726-934E-09A4E4D45FD8}"/>
              </a:ext>
            </a:extLst>
          </p:cNvPr>
          <p:cNvSpPr txBox="1"/>
          <p:nvPr/>
        </p:nvSpPr>
        <p:spPr>
          <a:xfrm>
            <a:off x="4904717" y="255312"/>
            <a:ext cx="2292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solidFill>
                  <a:srgbClr val="FF0000"/>
                </a:solidFill>
              </a:rPr>
              <a:t>Riesgo de excesos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72A920-3E30-4333-8BE4-2B75F4F9E241}"/>
              </a:ext>
            </a:extLst>
          </p:cNvPr>
          <p:cNvGrpSpPr/>
          <p:nvPr/>
        </p:nvGrpSpPr>
        <p:grpSpPr>
          <a:xfrm>
            <a:off x="7381460" y="509989"/>
            <a:ext cx="3332309" cy="627115"/>
            <a:chOff x="7381460" y="509989"/>
            <a:chExt cx="3332309" cy="627115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86A0FC51-AA23-42A4-8AA5-0D3FC59D9AEB}"/>
                </a:ext>
              </a:extLst>
            </p:cNvPr>
            <p:cNvSpPr/>
            <p:nvPr/>
          </p:nvSpPr>
          <p:spPr>
            <a:xfrm>
              <a:off x="7381460" y="607017"/>
              <a:ext cx="397565" cy="4770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7B03688-32D7-4879-B539-EEC271FE91BA}"/>
                </a:ext>
              </a:extLst>
            </p:cNvPr>
            <p:cNvSpPr txBox="1"/>
            <p:nvPr/>
          </p:nvSpPr>
          <p:spPr>
            <a:xfrm>
              <a:off x="8150086" y="509989"/>
              <a:ext cx="25636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AR" sz="3200" b="1" dirty="0"/>
                <a:t>Homeostasis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7DD323E-455C-410A-BAE1-5C9BE3413B42}"/>
                </a:ext>
              </a:extLst>
            </p:cNvPr>
            <p:cNvSpPr/>
            <p:nvPr/>
          </p:nvSpPr>
          <p:spPr>
            <a:xfrm>
              <a:off x="8150086" y="509989"/>
              <a:ext cx="2451653" cy="6271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6F7905-66B0-458D-8B25-74914CC63121}"/>
              </a:ext>
            </a:extLst>
          </p:cNvPr>
          <p:cNvGrpSpPr/>
          <p:nvPr/>
        </p:nvGrpSpPr>
        <p:grpSpPr>
          <a:xfrm>
            <a:off x="7141137" y="1137104"/>
            <a:ext cx="4428779" cy="1473895"/>
            <a:chOff x="7141137" y="1137104"/>
            <a:chExt cx="4428779" cy="1473895"/>
          </a:xfrm>
        </p:grpSpPr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37CE4611-1DAA-4976-99EF-E35DC1467C8A}"/>
                </a:ext>
              </a:extLst>
            </p:cNvPr>
            <p:cNvSpPr/>
            <p:nvPr/>
          </p:nvSpPr>
          <p:spPr>
            <a:xfrm>
              <a:off x="8905359" y="1137104"/>
              <a:ext cx="759656" cy="3966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D3705DE-9B44-4301-B149-17FEB30254A6}"/>
                </a:ext>
              </a:extLst>
            </p:cNvPr>
            <p:cNvSpPr txBox="1"/>
            <p:nvPr/>
          </p:nvSpPr>
          <p:spPr>
            <a:xfrm>
              <a:off x="7141137" y="1533781"/>
              <a:ext cx="44287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/>
                <a:t>Sistema hormonal (Aldosterona)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42C1E1-F79C-4391-AD9B-51705EF5A784}"/>
              </a:ext>
            </a:extLst>
          </p:cNvPr>
          <p:cNvGrpSpPr/>
          <p:nvPr/>
        </p:nvGrpSpPr>
        <p:grpSpPr>
          <a:xfrm>
            <a:off x="276459" y="299265"/>
            <a:ext cx="4365115" cy="1084900"/>
            <a:chOff x="276459" y="299265"/>
            <a:chExt cx="4365115" cy="1084900"/>
          </a:xfrm>
        </p:grpSpPr>
        <p:sp>
          <p:nvSpPr>
            <p:cNvPr id="3" name="Arrow: Left 2">
              <a:extLst>
                <a:ext uri="{FF2B5EF4-FFF2-40B4-BE49-F238E27FC236}">
                  <a16:creationId xmlns:a16="http://schemas.microsoft.com/office/drawing/2014/main" id="{25BC3B17-50E7-40C4-97E2-0E75F953DF29}"/>
                </a:ext>
              </a:extLst>
            </p:cNvPr>
            <p:cNvSpPr/>
            <p:nvPr/>
          </p:nvSpPr>
          <p:spPr>
            <a:xfrm>
              <a:off x="4230757" y="607017"/>
              <a:ext cx="410817" cy="530087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6F539D-3F6A-4436-B2F8-01C2A8E993BD}"/>
                </a:ext>
              </a:extLst>
            </p:cNvPr>
            <p:cNvSpPr txBox="1"/>
            <p:nvPr/>
          </p:nvSpPr>
          <p:spPr>
            <a:xfrm>
              <a:off x="276459" y="306947"/>
              <a:ext cx="39434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/>
                <a:t>Interferencias con otros minerales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8BDBDF0-4ECA-4A32-ABB9-BC984C2886C3}"/>
                </a:ext>
              </a:extLst>
            </p:cNvPr>
            <p:cNvSpPr/>
            <p:nvPr/>
          </p:nvSpPr>
          <p:spPr>
            <a:xfrm>
              <a:off x="327047" y="299265"/>
              <a:ext cx="3842268" cy="107721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DDF092-29E5-4B02-9B0B-943958ACDBF7}"/>
              </a:ext>
            </a:extLst>
          </p:cNvPr>
          <p:cNvGrpSpPr/>
          <p:nvPr/>
        </p:nvGrpSpPr>
        <p:grpSpPr>
          <a:xfrm>
            <a:off x="0" y="1577380"/>
            <a:ext cx="4428779" cy="981452"/>
            <a:chOff x="0" y="1683396"/>
            <a:chExt cx="4428779" cy="981452"/>
          </a:xfrm>
        </p:grpSpPr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2494F9B-557A-4E9C-AE39-11EFCA4D8296}"/>
                </a:ext>
              </a:extLst>
            </p:cNvPr>
            <p:cNvSpPr/>
            <p:nvPr/>
          </p:nvSpPr>
          <p:spPr>
            <a:xfrm>
              <a:off x="1764222" y="1683396"/>
              <a:ext cx="759656" cy="39667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AR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0E66D7E-4E93-4F14-BD6B-938B5682D472}"/>
                </a:ext>
              </a:extLst>
            </p:cNvPr>
            <p:cNvSpPr txBox="1"/>
            <p:nvPr/>
          </p:nvSpPr>
          <p:spPr>
            <a:xfrm>
              <a:off x="0" y="2080073"/>
              <a:ext cx="44287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/>
                <a:t>Magnesio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AF8DB82-166E-4F9F-ADFD-74BFC44A68F5}"/>
              </a:ext>
            </a:extLst>
          </p:cNvPr>
          <p:cNvGrpSpPr/>
          <p:nvPr/>
        </p:nvGrpSpPr>
        <p:grpSpPr>
          <a:xfrm>
            <a:off x="7143637" y="2728559"/>
            <a:ext cx="4428779" cy="981452"/>
            <a:chOff x="7141137" y="1137104"/>
            <a:chExt cx="4428779" cy="981452"/>
          </a:xfrm>
        </p:grpSpPr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F9FF185D-43AD-4B99-8EBD-8E1DBDEEB000}"/>
                </a:ext>
              </a:extLst>
            </p:cNvPr>
            <p:cNvSpPr/>
            <p:nvPr/>
          </p:nvSpPr>
          <p:spPr>
            <a:xfrm>
              <a:off x="8905359" y="1137104"/>
              <a:ext cx="759656" cy="3966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C4F08D-F228-4A37-A3FA-B10E0C58AAD8}"/>
                </a:ext>
              </a:extLst>
            </p:cNvPr>
            <p:cNvSpPr txBox="1"/>
            <p:nvPr/>
          </p:nvSpPr>
          <p:spPr>
            <a:xfrm>
              <a:off x="7141137" y="1533781"/>
              <a:ext cx="44287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>
                  <a:sym typeface="Symbol" panose="05050102010706020507" pitchFamily="18" charset="2"/>
                </a:rPr>
                <a:t></a:t>
              </a:r>
              <a:r>
                <a:rPr lang="es-AR" sz="3200" b="1" dirty="0"/>
                <a:t> DCAD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D3BE051-DCEA-4A65-BE55-53E783C0104F}"/>
              </a:ext>
            </a:extLst>
          </p:cNvPr>
          <p:cNvGrpSpPr/>
          <p:nvPr/>
        </p:nvGrpSpPr>
        <p:grpSpPr>
          <a:xfrm>
            <a:off x="7141136" y="3756276"/>
            <a:ext cx="4716084" cy="1966337"/>
            <a:chOff x="7141137" y="1137104"/>
            <a:chExt cx="4716084" cy="1966337"/>
          </a:xfrm>
        </p:grpSpPr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79F0F633-B1B2-46CA-BBF6-92BECE7402D4}"/>
                </a:ext>
              </a:extLst>
            </p:cNvPr>
            <p:cNvSpPr/>
            <p:nvPr/>
          </p:nvSpPr>
          <p:spPr>
            <a:xfrm>
              <a:off x="8905359" y="1137104"/>
              <a:ext cx="759656" cy="3966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72BE067-FE38-453D-B794-2A23EBB87329}"/>
                </a:ext>
              </a:extLst>
            </p:cNvPr>
            <p:cNvSpPr txBox="1"/>
            <p:nvPr/>
          </p:nvSpPr>
          <p:spPr>
            <a:xfrm>
              <a:off x="7141137" y="1533781"/>
              <a:ext cx="47160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buFont typeface="Symbol" panose="05050102010706020507" pitchFamily="18" charset="2"/>
                <a:buChar char="­"/>
              </a:pPr>
              <a:r>
                <a:rPr lang="es-AR" sz="3200" b="1" dirty="0"/>
                <a:t>litros y [grasa] en leche</a:t>
              </a:r>
            </a:p>
            <a:p>
              <a:pPr algn="r"/>
              <a:r>
                <a:rPr lang="es-AR" sz="3200" dirty="0"/>
                <a:t> </a:t>
              </a:r>
              <a:r>
                <a:rPr lang="es-AR" sz="2400" dirty="0"/>
                <a:t>(Harrison et al., 2012)</a:t>
              </a:r>
              <a:endParaRPr lang="es-AR" sz="3200" dirty="0"/>
            </a:p>
            <a:p>
              <a:pPr algn="ctr"/>
              <a:endParaRPr lang="es-AR" sz="3200" b="1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74B0689-0971-4BCC-A723-C75DAFAF3A9E}"/>
              </a:ext>
            </a:extLst>
          </p:cNvPr>
          <p:cNvGrpSpPr/>
          <p:nvPr/>
        </p:nvGrpSpPr>
        <p:grpSpPr>
          <a:xfrm>
            <a:off x="5859136" y="1916209"/>
            <a:ext cx="2086810" cy="1237074"/>
            <a:chOff x="10591032" y="172354"/>
            <a:chExt cx="2086810" cy="1237074"/>
          </a:xfrm>
        </p:grpSpPr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84B5C99E-82E3-4CC9-BC53-75CF080F3E80}"/>
                </a:ext>
              </a:extLst>
            </p:cNvPr>
            <p:cNvSpPr/>
            <p:nvPr/>
          </p:nvSpPr>
          <p:spPr>
            <a:xfrm rot="2858437">
              <a:off x="12099676" y="353843"/>
              <a:ext cx="759656" cy="3966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0EE864-1831-44C8-A082-75CA6A29E187}"/>
                </a:ext>
              </a:extLst>
            </p:cNvPr>
            <p:cNvSpPr txBox="1"/>
            <p:nvPr/>
          </p:nvSpPr>
          <p:spPr>
            <a:xfrm>
              <a:off x="10591032" y="332210"/>
              <a:ext cx="18884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>
                  <a:sym typeface="Symbol" panose="05050102010706020507" pitchFamily="18" charset="2"/>
                </a:rPr>
                <a:t>Estrés térmico</a:t>
              </a:r>
              <a:endParaRPr lang="es-AR" sz="3200" b="1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05507A-C4F2-4702-B92E-C5E53A38E29C}"/>
              </a:ext>
            </a:extLst>
          </p:cNvPr>
          <p:cNvGrpSpPr/>
          <p:nvPr/>
        </p:nvGrpSpPr>
        <p:grpSpPr>
          <a:xfrm>
            <a:off x="2500" y="2649393"/>
            <a:ext cx="4428779" cy="1074216"/>
            <a:chOff x="0" y="1683396"/>
            <a:chExt cx="4428779" cy="1074216"/>
          </a:xfrm>
        </p:grpSpPr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E4C95925-FEB6-4F02-B64D-385C646BC2E2}"/>
                </a:ext>
              </a:extLst>
            </p:cNvPr>
            <p:cNvSpPr/>
            <p:nvPr/>
          </p:nvSpPr>
          <p:spPr>
            <a:xfrm>
              <a:off x="1764222" y="1683396"/>
              <a:ext cx="759656" cy="39667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AR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F48453C-EE95-4FC8-94B2-19C17AAB7A04}"/>
                </a:ext>
              </a:extLst>
            </p:cNvPr>
            <p:cNvSpPr txBox="1"/>
            <p:nvPr/>
          </p:nvSpPr>
          <p:spPr>
            <a:xfrm>
              <a:off x="0" y="2172837"/>
              <a:ext cx="44287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/>
                <a:t>Paresia puerperal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0B821F7-0DEE-4D48-B9B5-580F437AB374}"/>
              </a:ext>
            </a:extLst>
          </p:cNvPr>
          <p:cNvGrpSpPr/>
          <p:nvPr/>
        </p:nvGrpSpPr>
        <p:grpSpPr>
          <a:xfrm>
            <a:off x="353780" y="3126733"/>
            <a:ext cx="11357837" cy="584775"/>
            <a:chOff x="353780" y="3126733"/>
            <a:chExt cx="11357837" cy="584775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5824442-D98C-4750-8B5B-D7C8755EF597}"/>
                </a:ext>
              </a:extLst>
            </p:cNvPr>
            <p:cNvSpPr/>
            <p:nvPr/>
          </p:nvSpPr>
          <p:spPr>
            <a:xfrm>
              <a:off x="353780" y="3126733"/>
              <a:ext cx="4084983" cy="5847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363F6BD-7F09-40A4-9B32-64BD85ED7913}"/>
                </a:ext>
              </a:extLst>
            </p:cNvPr>
            <p:cNvSpPr/>
            <p:nvPr/>
          </p:nvSpPr>
          <p:spPr>
            <a:xfrm>
              <a:off x="7626634" y="3126733"/>
              <a:ext cx="4084983" cy="5847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3475E10-AD01-4486-8111-C0800C5948D0}"/>
                </a:ext>
              </a:extLst>
            </p:cNvPr>
            <p:cNvCxnSpPr>
              <a:stCxn id="26" idx="3"/>
            </p:cNvCxnSpPr>
            <p:nvPr/>
          </p:nvCxnSpPr>
          <p:spPr>
            <a:xfrm>
              <a:off x="4438763" y="3419121"/>
              <a:ext cx="3141479" cy="9879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E4217ECF-4382-42C9-A534-B8209F6AE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642" y="1426505"/>
            <a:ext cx="8037951" cy="447014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481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55513C-D078-431F-9EA9-782A4B7E276E}"/>
              </a:ext>
            </a:extLst>
          </p:cNvPr>
          <p:cNvSpPr txBox="1"/>
          <p:nvPr/>
        </p:nvSpPr>
        <p:spPr>
          <a:xfrm>
            <a:off x="4949687" y="212034"/>
            <a:ext cx="229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/>
              <a:t>Azufre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81E96-B262-45EE-A3B4-8F04733EB2EF}"/>
              </a:ext>
            </a:extLst>
          </p:cNvPr>
          <p:cNvSpPr txBox="1"/>
          <p:nvPr/>
        </p:nvSpPr>
        <p:spPr>
          <a:xfrm>
            <a:off x="0" y="919920"/>
            <a:ext cx="12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Representa del 0,5 al 2% del peso vivo del animal </a:t>
            </a:r>
            <a:r>
              <a:rPr lang="es-AR" sz="2000" dirty="0"/>
              <a:t>(</a:t>
            </a:r>
            <a:r>
              <a:rPr lang="es-AR" sz="2000" dirty="0" err="1"/>
              <a:t>Suttle</a:t>
            </a:r>
            <a:r>
              <a:rPr lang="es-AR" sz="2000" dirty="0"/>
              <a:t>, 2010)</a:t>
            </a:r>
            <a:endParaRPr lang="es-AR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91550B-D9C5-425F-9F4F-0322698DD070}"/>
              </a:ext>
            </a:extLst>
          </p:cNvPr>
          <p:cNvGrpSpPr/>
          <p:nvPr/>
        </p:nvGrpSpPr>
        <p:grpSpPr>
          <a:xfrm>
            <a:off x="-4237" y="1613980"/>
            <a:ext cx="11726545" cy="1659579"/>
            <a:chOff x="-4237" y="1613980"/>
            <a:chExt cx="11726545" cy="165957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42919D-B8D9-4B84-8336-4049F01C4CE1}"/>
                </a:ext>
              </a:extLst>
            </p:cNvPr>
            <p:cNvSpPr txBox="1"/>
            <p:nvPr/>
          </p:nvSpPr>
          <p:spPr>
            <a:xfrm>
              <a:off x="-4237" y="2198755"/>
              <a:ext cx="5453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Cumple funciones esenciales</a:t>
              </a:r>
            </a:p>
          </p:txBody>
        </p: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0F73EBF4-F80C-408E-8BF8-FA4CFA111194}"/>
                </a:ext>
              </a:extLst>
            </p:cNvPr>
            <p:cNvSpPr/>
            <p:nvPr/>
          </p:nvSpPr>
          <p:spPr>
            <a:xfrm>
              <a:off x="5411016" y="1637267"/>
              <a:ext cx="112734" cy="1636292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97E3E2-689B-4E4D-B8E5-33567F4017AA}"/>
                </a:ext>
              </a:extLst>
            </p:cNvPr>
            <p:cNvSpPr txBox="1"/>
            <p:nvPr/>
          </p:nvSpPr>
          <p:spPr>
            <a:xfrm>
              <a:off x="5585791" y="1613980"/>
              <a:ext cx="6136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Forma aminoácidos azufrados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81C7CC2-AA84-4A83-B8A6-A099D2D24598}"/>
              </a:ext>
            </a:extLst>
          </p:cNvPr>
          <p:cNvSpPr txBox="1"/>
          <p:nvPr/>
        </p:nvSpPr>
        <p:spPr>
          <a:xfrm>
            <a:off x="5561840" y="2140139"/>
            <a:ext cx="6311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Potencial reductor (glutatión)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FC67E2-CD47-4DAE-837D-C8A1D28DAB65}"/>
              </a:ext>
            </a:extLst>
          </p:cNvPr>
          <p:cNvSpPr txBox="1"/>
          <p:nvPr/>
        </p:nvSpPr>
        <p:spPr>
          <a:xfrm>
            <a:off x="5547777" y="2688783"/>
            <a:ext cx="649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ym typeface="Symbol" panose="05050102010706020507" pitchFamily="18" charset="2"/>
              </a:rPr>
              <a:t> </a:t>
            </a:r>
            <a:r>
              <a:rPr lang="es-AR" sz="3200" b="1" dirty="0"/>
              <a:t>DCAD (paresia puerperal)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241014-B91C-4B4D-AC0E-7558A11668EE}"/>
              </a:ext>
            </a:extLst>
          </p:cNvPr>
          <p:cNvGrpSpPr/>
          <p:nvPr/>
        </p:nvGrpSpPr>
        <p:grpSpPr>
          <a:xfrm>
            <a:off x="5585791" y="2140139"/>
            <a:ext cx="6174531" cy="4373906"/>
            <a:chOff x="2887124" y="322267"/>
            <a:chExt cx="7715250" cy="5810250"/>
          </a:xfrm>
        </p:grpSpPr>
        <p:pic>
          <p:nvPicPr>
            <p:cNvPr id="1026" name="Picture 2" descr="Resultado de imagen para aminoÃ¡cidos azufrados">
              <a:extLst>
                <a:ext uri="{FF2B5EF4-FFF2-40B4-BE49-F238E27FC236}">
                  <a16:creationId xmlns:a16="http://schemas.microsoft.com/office/drawing/2014/main" id="{5FFB0B71-2D76-4724-81F1-F949A18657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7124" y="322267"/>
              <a:ext cx="7715250" cy="581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179927F-B0C2-4049-AC52-5D4263B028FD}"/>
                </a:ext>
              </a:extLst>
            </p:cNvPr>
            <p:cNvSpPr/>
            <p:nvPr/>
          </p:nvSpPr>
          <p:spPr>
            <a:xfrm>
              <a:off x="2908092" y="4811843"/>
              <a:ext cx="4167265" cy="1289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pic>
        <p:nvPicPr>
          <p:cNvPr id="16" name="Picture 29" descr="Resultado de imagen para glutation fÃ³rmula">
            <a:extLst>
              <a:ext uri="{FF2B5EF4-FFF2-40B4-BE49-F238E27FC236}">
                <a16:creationId xmlns:a16="http://schemas.microsoft.com/office/drawing/2014/main" id="{84A23528-FB43-4B75-AED6-A681686B7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1" y="3064853"/>
            <a:ext cx="3810272" cy="163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8A3C76F-5EF9-4CC3-9935-5BA364CDE749}"/>
              </a:ext>
            </a:extLst>
          </p:cNvPr>
          <p:cNvSpPr/>
          <p:nvPr/>
        </p:nvSpPr>
        <p:spPr>
          <a:xfrm>
            <a:off x="2159587" y="2458170"/>
            <a:ext cx="1872208" cy="1159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/>
          </a:p>
          <a:p>
            <a:pPr algn="ctr"/>
            <a:endParaRPr lang="es-AR" sz="2800" b="1" dirty="0"/>
          </a:p>
          <a:p>
            <a:pPr algn="ctr"/>
            <a:r>
              <a:rPr lang="es-AR" sz="2800" b="1" dirty="0"/>
              <a:t>Mn</a:t>
            </a:r>
          </a:p>
          <a:p>
            <a:pPr algn="ctr"/>
            <a:r>
              <a:rPr lang="es-AR" sz="2800" b="1" dirty="0"/>
              <a:t>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AF3BBDE-F2B2-4EAB-B5E7-880DD51AF46D}"/>
              </a:ext>
            </a:extLst>
          </p:cNvPr>
          <p:cNvSpPr/>
          <p:nvPr/>
        </p:nvSpPr>
        <p:spPr>
          <a:xfrm>
            <a:off x="2135560" y="1745222"/>
            <a:ext cx="187220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/>
              <a:t>Cu – Zn</a:t>
            </a:r>
          </a:p>
          <a:p>
            <a:pPr algn="ctr"/>
            <a:r>
              <a:rPr lang="es-AR" sz="2800" b="1" dirty="0"/>
              <a:t>SOD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D4E66B-DE4A-4ADA-9217-21C3139D060D}"/>
              </a:ext>
            </a:extLst>
          </p:cNvPr>
          <p:cNvSpPr/>
          <p:nvPr/>
        </p:nvSpPr>
        <p:spPr>
          <a:xfrm>
            <a:off x="1847528" y="3905462"/>
            <a:ext cx="1872208" cy="129614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/>
              <a:t>selenio</a:t>
            </a:r>
          </a:p>
          <a:p>
            <a:pPr algn="ctr"/>
            <a:r>
              <a:rPr lang="es-AR" sz="2800" b="1" dirty="0"/>
              <a:t>GPX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BA2040C-5F78-401E-B97C-304C3D3F4305}"/>
              </a:ext>
            </a:extLst>
          </p:cNvPr>
          <p:cNvSpPr/>
          <p:nvPr/>
        </p:nvSpPr>
        <p:spPr>
          <a:xfrm>
            <a:off x="5951984" y="1311160"/>
            <a:ext cx="2520280" cy="9381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Vitamina 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53909C7-5FD9-47D4-ADD1-24A4656AB3BF}"/>
              </a:ext>
            </a:extLst>
          </p:cNvPr>
          <p:cNvSpPr/>
          <p:nvPr/>
        </p:nvSpPr>
        <p:spPr>
          <a:xfrm>
            <a:off x="7212124" y="2106814"/>
            <a:ext cx="2520280" cy="9381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Vitamina 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511ADC-73F5-489B-B699-895C41CB1B6A}"/>
              </a:ext>
            </a:extLst>
          </p:cNvPr>
          <p:cNvSpPr/>
          <p:nvPr/>
        </p:nvSpPr>
        <p:spPr>
          <a:xfrm>
            <a:off x="7125598" y="3188948"/>
            <a:ext cx="3434898" cy="14365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Vitamina A</a:t>
            </a: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Beta-caroteno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FD070D4-A0D6-4373-800E-6BB6B337A207}"/>
              </a:ext>
            </a:extLst>
          </p:cNvPr>
          <p:cNvSpPr/>
          <p:nvPr/>
        </p:nvSpPr>
        <p:spPr>
          <a:xfrm>
            <a:off x="6425054" y="6030767"/>
            <a:ext cx="1512168" cy="6505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Vit. B12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EB9C53D-D498-401B-A7D5-314C566117DB}"/>
              </a:ext>
            </a:extLst>
          </p:cNvPr>
          <p:cNvSpPr/>
          <p:nvPr/>
        </p:nvSpPr>
        <p:spPr>
          <a:xfrm>
            <a:off x="3813821" y="5070027"/>
            <a:ext cx="1897179" cy="6505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Ac. fólico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49266CB-D6AB-4FC6-A03E-D090BFF2D51C}"/>
              </a:ext>
            </a:extLst>
          </p:cNvPr>
          <p:cNvGrpSpPr/>
          <p:nvPr/>
        </p:nvGrpSpPr>
        <p:grpSpPr>
          <a:xfrm>
            <a:off x="5309755" y="4926224"/>
            <a:ext cx="4596517" cy="1111019"/>
            <a:chOff x="5309755" y="4926224"/>
            <a:chExt cx="4596517" cy="1111019"/>
          </a:xfrm>
        </p:grpSpPr>
        <p:sp>
          <p:nvSpPr>
            <p:cNvPr id="17" name="Arrow: Curved Up 16">
              <a:extLst>
                <a:ext uri="{FF2B5EF4-FFF2-40B4-BE49-F238E27FC236}">
                  <a16:creationId xmlns:a16="http://schemas.microsoft.com/office/drawing/2014/main" id="{97E0802B-8BAF-47CE-9D62-E9E1585AF78C}"/>
                </a:ext>
              </a:extLst>
            </p:cNvPr>
            <p:cNvSpPr/>
            <p:nvPr/>
          </p:nvSpPr>
          <p:spPr>
            <a:xfrm rot="1594073" flipH="1">
              <a:off x="5309755" y="4926224"/>
              <a:ext cx="2178375" cy="938119"/>
            </a:xfrm>
            <a:prstGeom prst="curvedUp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359F32C-F30C-4086-B58C-FFA4BDD7975E}"/>
                </a:ext>
              </a:extLst>
            </p:cNvPr>
            <p:cNvSpPr/>
            <p:nvPr/>
          </p:nvSpPr>
          <p:spPr>
            <a:xfrm>
              <a:off x="7385992" y="5101139"/>
              <a:ext cx="2520280" cy="936104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400" b="1" dirty="0"/>
                <a:t>Metionina protegida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737B24D-8A3E-452D-9EED-0EB0CA4EBC93}"/>
              </a:ext>
            </a:extLst>
          </p:cNvPr>
          <p:cNvSpPr/>
          <p:nvPr/>
        </p:nvSpPr>
        <p:spPr>
          <a:xfrm>
            <a:off x="4860661" y="5841108"/>
            <a:ext cx="1348556" cy="6505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Vit. B6</a:t>
            </a:r>
          </a:p>
        </p:txBody>
      </p:sp>
    </p:spTree>
    <p:extLst>
      <p:ext uri="{BB962C8B-B14F-4D97-AF65-F5344CB8AC3E}">
        <p14:creationId xmlns:p14="http://schemas.microsoft.com/office/powerpoint/2010/main" val="41575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55513C-D078-431F-9EA9-782A4B7E276E}"/>
              </a:ext>
            </a:extLst>
          </p:cNvPr>
          <p:cNvSpPr txBox="1"/>
          <p:nvPr/>
        </p:nvSpPr>
        <p:spPr>
          <a:xfrm>
            <a:off x="4949687" y="212034"/>
            <a:ext cx="229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/>
              <a:t>Azufre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81E96-B262-45EE-A3B4-8F04733EB2EF}"/>
              </a:ext>
            </a:extLst>
          </p:cNvPr>
          <p:cNvSpPr txBox="1"/>
          <p:nvPr/>
        </p:nvSpPr>
        <p:spPr>
          <a:xfrm>
            <a:off x="0" y="919920"/>
            <a:ext cx="12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Representa del 0,5 al 2% del peso vivo del animal </a:t>
            </a:r>
            <a:r>
              <a:rPr lang="es-AR" sz="2000" dirty="0"/>
              <a:t>(</a:t>
            </a:r>
            <a:r>
              <a:rPr lang="es-AR" sz="2000" dirty="0" err="1"/>
              <a:t>Suttle</a:t>
            </a:r>
            <a:r>
              <a:rPr lang="es-AR" sz="2000" dirty="0"/>
              <a:t>, 2010)</a:t>
            </a:r>
            <a:endParaRPr lang="es-AR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91550B-D9C5-425F-9F4F-0322698DD070}"/>
              </a:ext>
            </a:extLst>
          </p:cNvPr>
          <p:cNvGrpSpPr/>
          <p:nvPr/>
        </p:nvGrpSpPr>
        <p:grpSpPr>
          <a:xfrm>
            <a:off x="-4237" y="1613980"/>
            <a:ext cx="11726545" cy="1659579"/>
            <a:chOff x="-4237" y="1613980"/>
            <a:chExt cx="11726545" cy="165957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42919D-B8D9-4B84-8336-4049F01C4CE1}"/>
                </a:ext>
              </a:extLst>
            </p:cNvPr>
            <p:cNvSpPr txBox="1"/>
            <p:nvPr/>
          </p:nvSpPr>
          <p:spPr>
            <a:xfrm>
              <a:off x="-4237" y="2198755"/>
              <a:ext cx="5453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Cumple funciones esenciales</a:t>
              </a:r>
            </a:p>
          </p:txBody>
        </p: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0F73EBF4-F80C-408E-8BF8-FA4CFA111194}"/>
                </a:ext>
              </a:extLst>
            </p:cNvPr>
            <p:cNvSpPr/>
            <p:nvPr/>
          </p:nvSpPr>
          <p:spPr>
            <a:xfrm>
              <a:off x="5411016" y="1637267"/>
              <a:ext cx="112734" cy="1636292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97E3E2-689B-4E4D-B8E5-33567F4017AA}"/>
                </a:ext>
              </a:extLst>
            </p:cNvPr>
            <p:cNvSpPr txBox="1"/>
            <p:nvPr/>
          </p:nvSpPr>
          <p:spPr>
            <a:xfrm>
              <a:off x="5585791" y="1613980"/>
              <a:ext cx="6136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AR" sz="3200" b="1" dirty="0"/>
                <a:t>Forma aminoácidos azufrados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81C7CC2-AA84-4A83-B8A6-A099D2D24598}"/>
              </a:ext>
            </a:extLst>
          </p:cNvPr>
          <p:cNvSpPr txBox="1"/>
          <p:nvPr/>
        </p:nvSpPr>
        <p:spPr>
          <a:xfrm>
            <a:off x="5561840" y="2140139"/>
            <a:ext cx="6311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3200" b="1" dirty="0"/>
              <a:t>Potencial reductor (glutatión)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FC67E2-CD47-4DAE-837D-C8A1D28DAB65}"/>
              </a:ext>
            </a:extLst>
          </p:cNvPr>
          <p:cNvSpPr txBox="1"/>
          <p:nvPr/>
        </p:nvSpPr>
        <p:spPr>
          <a:xfrm>
            <a:off x="5547777" y="2688783"/>
            <a:ext cx="6498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ym typeface="Symbol" panose="05050102010706020507" pitchFamily="18" charset="2"/>
              </a:rPr>
              <a:t> </a:t>
            </a:r>
            <a:r>
              <a:rPr lang="es-AR" sz="3200" b="1" dirty="0"/>
              <a:t>DCAD (paresia puerperal)</a:t>
            </a:r>
          </a:p>
        </p:txBody>
      </p:sp>
      <p:pic>
        <p:nvPicPr>
          <p:cNvPr id="29" name="Picture 2" descr="http://t3.gstatic.com/images?q=tbn:ANd9GcSX3J2rYxsyHqwcMccESMmgHPKs0Q2MxwAbjwkCHwsKTw5dHrViwg">
            <a:extLst>
              <a:ext uri="{FF2B5EF4-FFF2-40B4-BE49-F238E27FC236}">
                <a16:creationId xmlns:a16="http://schemas.microsoft.com/office/drawing/2014/main" id="{B41A0847-1E70-4D1E-A313-19F4EE8FD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38" y="5176183"/>
            <a:ext cx="12079458" cy="186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7079DF6-5DED-4714-941C-F930FBB9084B}"/>
              </a:ext>
            </a:extLst>
          </p:cNvPr>
          <p:cNvSpPr txBox="1"/>
          <p:nvPr/>
        </p:nvSpPr>
        <p:spPr>
          <a:xfrm>
            <a:off x="658329" y="3763433"/>
            <a:ext cx="461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/>
              <a:t>Requerimientos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95AA1FD-964C-4F01-9E01-F822CB1DD10A}"/>
              </a:ext>
            </a:extLst>
          </p:cNvPr>
          <p:cNvGrpSpPr/>
          <p:nvPr/>
        </p:nvGrpSpPr>
        <p:grpSpPr>
          <a:xfrm>
            <a:off x="956600" y="4418875"/>
            <a:ext cx="1842868" cy="1333935"/>
            <a:chOff x="956600" y="4418875"/>
            <a:chExt cx="1842868" cy="1333935"/>
          </a:xfrm>
        </p:grpSpPr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28697F53-F62E-44A8-BF3B-4995A33377BE}"/>
                </a:ext>
              </a:extLst>
            </p:cNvPr>
            <p:cNvSpPr/>
            <p:nvPr/>
          </p:nvSpPr>
          <p:spPr>
            <a:xfrm>
              <a:off x="1519308" y="441887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41B9A3B-D2BD-41E1-AD82-24EFF40297D4}"/>
                </a:ext>
              </a:extLst>
            </p:cNvPr>
            <p:cNvSpPr txBox="1"/>
            <p:nvPr/>
          </p:nvSpPr>
          <p:spPr>
            <a:xfrm>
              <a:off x="956600" y="4798703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Lechería</a:t>
              </a:r>
            </a:p>
            <a:p>
              <a:pPr algn="ctr"/>
              <a:r>
                <a:rPr lang="es-AR" sz="2800" b="1" dirty="0"/>
                <a:t>= ~0,2%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B9DFA9-1040-4E8B-B88D-C4AD80DDC14C}"/>
              </a:ext>
            </a:extLst>
          </p:cNvPr>
          <p:cNvGrpSpPr/>
          <p:nvPr/>
        </p:nvGrpSpPr>
        <p:grpSpPr>
          <a:xfrm>
            <a:off x="3064413" y="4416527"/>
            <a:ext cx="1842868" cy="1333935"/>
            <a:chOff x="3064413" y="4416527"/>
            <a:chExt cx="1842868" cy="1333935"/>
          </a:xfrm>
        </p:grpSpPr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B325C530-7762-42FE-B44D-52F8DD02DB01}"/>
                </a:ext>
              </a:extLst>
            </p:cNvPr>
            <p:cNvSpPr/>
            <p:nvPr/>
          </p:nvSpPr>
          <p:spPr>
            <a:xfrm>
              <a:off x="3627121" y="4416527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3A0DF99-687C-4381-B35F-9355E124C5C1}"/>
                </a:ext>
              </a:extLst>
            </p:cNvPr>
            <p:cNvSpPr txBox="1"/>
            <p:nvPr/>
          </p:nvSpPr>
          <p:spPr>
            <a:xfrm>
              <a:off x="3064413" y="4796355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Carne</a:t>
              </a:r>
            </a:p>
            <a:p>
              <a:pPr algn="ctr"/>
              <a:r>
                <a:rPr lang="es-AR" sz="2800" b="1" dirty="0"/>
                <a:t>= ~0,15% 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F9D745FD-C1F3-49F4-8E6F-00E8988AF99F}"/>
              </a:ext>
            </a:extLst>
          </p:cNvPr>
          <p:cNvSpPr txBox="1"/>
          <p:nvPr/>
        </p:nvSpPr>
        <p:spPr>
          <a:xfrm>
            <a:off x="7084922" y="3761085"/>
            <a:ext cx="461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/>
              <a:t>Alimentos más usados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92D9321-0050-4AF5-BA4D-07E9134639DF}"/>
              </a:ext>
            </a:extLst>
          </p:cNvPr>
          <p:cNvGrpSpPr/>
          <p:nvPr/>
        </p:nvGrpSpPr>
        <p:grpSpPr>
          <a:xfrm>
            <a:off x="7096542" y="4430595"/>
            <a:ext cx="1842868" cy="1333935"/>
            <a:chOff x="7411332" y="4430595"/>
            <a:chExt cx="1842868" cy="1333935"/>
          </a:xfrm>
        </p:grpSpPr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8D2D196B-E3E2-4BA3-94DE-719FBF9DCDD6}"/>
                </a:ext>
              </a:extLst>
            </p:cNvPr>
            <p:cNvSpPr/>
            <p:nvPr/>
          </p:nvSpPr>
          <p:spPr>
            <a:xfrm>
              <a:off x="7974040" y="443059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0B1F9A-97FD-4C3A-B6E4-8A7CB832DE54}"/>
                </a:ext>
              </a:extLst>
            </p:cNvPr>
            <p:cNvSpPr txBox="1"/>
            <p:nvPr/>
          </p:nvSpPr>
          <p:spPr>
            <a:xfrm>
              <a:off x="7411332" y="4810423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Forrajes</a:t>
              </a:r>
            </a:p>
            <a:p>
              <a:pPr algn="ctr"/>
              <a:r>
                <a:rPr lang="es-AR" sz="2800" b="1" dirty="0"/>
                <a:t>0,05-0,3%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B0723-6FDD-47C1-A0AD-B301E28592D6}"/>
              </a:ext>
            </a:extLst>
          </p:cNvPr>
          <p:cNvGrpSpPr/>
          <p:nvPr/>
        </p:nvGrpSpPr>
        <p:grpSpPr>
          <a:xfrm>
            <a:off x="10043795" y="4423625"/>
            <a:ext cx="1842868" cy="1338557"/>
            <a:chOff x="9519145" y="4423625"/>
            <a:chExt cx="1842868" cy="1338557"/>
          </a:xfrm>
        </p:grpSpPr>
        <p:sp>
          <p:nvSpPr>
            <p:cNvPr id="42" name="Arrow: Down 41">
              <a:extLst>
                <a:ext uri="{FF2B5EF4-FFF2-40B4-BE49-F238E27FC236}">
                  <a16:creationId xmlns:a16="http://schemas.microsoft.com/office/drawing/2014/main" id="{F1854DDC-87C0-4ED4-B867-AE487DAB91E2}"/>
                </a:ext>
              </a:extLst>
            </p:cNvPr>
            <p:cNvSpPr/>
            <p:nvPr/>
          </p:nvSpPr>
          <p:spPr>
            <a:xfrm>
              <a:off x="10031590" y="442362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0F493A-54F9-4CE6-A207-AB96B8A5F273}"/>
                </a:ext>
              </a:extLst>
            </p:cNvPr>
            <p:cNvSpPr txBox="1"/>
            <p:nvPr/>
          </p:nvSpPr>
          <p:spPr>
            <a:xfrm>
              <a:off x="9519145" y="4808075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err="1"/>
                <a:t>Burlanda</a:t>
              </a:r>
              <a:endParaRPr lang="es-AR" sz="2800" b="1" dirty="0"/>
            </a:p>
            <a:p>
              <a:pPr algn="ctr"/>
              <a:r>
                <a:rPr lang="es-AR" sz="2800" b="1" dirty="0"/>
                <a:t>0,3-0,6%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C2432F8-5684-48E9-BE53-77AA2F4E8F21}"/>
              </a:ext>
            </a:extLst>
          </p:cNvPr>
          <p:cNvSpPr txBox="1"/>
          <p:nvPr/>
        </p:nvSpPr>
        <p:spPr>
          <a:xfrm>
            <a:off x="4904024" y="4053472"/>
            <a:ext cx="2292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solidFill>
                  <a:srgbClr val="FF0000"/>
                </a:solidFill>
              </a:rPr>
              <a:t>Riesgo de excesos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F1AA3C2-3A21-46F4-8F63-9265068C9353}"/>
              </a:ext>
            </a:extLst>
          </p:cNvPr>
          <p:cNvGrpSpPr/>
          <p:nvPr/>
        </p:nvGrpSpPr>
        <p:grpSpPr>
          <a:xfrm>
            <a:off x="8643025" y="4433095"/>
            <a:ext cx="1842868" cy="1333935"/>
            <a:chOff x="7411332" y="4430595"/>
            <a:chExt cx="1842868" cy="1333935"/>
          </a:xfrm>
        </p:grpSpPr>
        <p:sp>
          <p:nvSpPr>
            <p:cNvPr id="46" name="Arrow: Down 45">
              <a:extLst>
                <a:ext uri="{FF2B5EF4-FFF2-40B4-BE49-F238E27FC236}">
                  <a16:creationId xmlns:a16="http://schemas.microsoft.com/office/drawing/2014/main" id="{EC69D0EF-0A58-4ACE-85BB-E13B5B9B79DF}"/>
                </a:ext>
              </a:extLst>
            </p:cNvPr>
            <p:cNvSpPr/>
            <p:nvPr/>
          </p:nvSpPr>
          <p:spPr>
            <a:xfrm>
              <a:off x="7974040" y="4430595"/>
              <a:ext cx="717452" cy="3798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1494D69-2803-4619-84B4-06CF5AF8BBA4}"/>
                </a:ext>
              </a:extLst>
            </p:cNvPr>
            <p:cNvSpPr txBox="1"/>
            <p:nvPr/>
          </p:nvSpPr>
          <p:spPr>
            <a:xfrm>
              <a:off x="7411332" y="4810423"/>
              <a:ext cx="18428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/>
                <a:t>Agua</a:t>
              </a:r>
            </a:p>
            <a:p>
              <a:pPr algn="ctr"/>
              <a:r>
                <a:rPr lang="es-AR" sz="2800" b="1" dirty="0"/>
                <a:t>0,1-0,3%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3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022E-16 L 0.00026 -0.5534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768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1" grpId="0"/>
      <p:bldP spid="30" grpId="0"/>
      <p:bldP spid="30" grpId="1"/>
      <p:bldP spid="37" grpId="0"/>
      <p:bldP spid="37" grpId="1"/>
      <p:bldP spid="44" grpId="0"/>
      <p:bldP spid="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00972B-998C-43B9-AE32-66C75C852EA0}"/>
              </a:ext>
            </a:extLst>
          </p:cNvPr>
          <p:cNvSpPr txBox="1"/>
          <p:nvPr/>
        </p:nvSpPr>
        <p:spPr>
          <a:xfrm>
            <a:off x="4904717" y="255312"/>
            <a:ext cx="2292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solidFill>
                  <a:srgbClr val="FF0000"/>
                </a:solidFill>
              </a:rPr>
              <a:t>Riesgo de excesos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A2FF91-6F65-4A7A-9706-DE47E7365A81}"/>
              </a:ext>
            </a:extLst>
          </p:cNvPr>
          <p:cNvGrpSpPr/>
          <p:nvPr/>
        </p:nvGrpSpPr>
        <p:grpSpPr>
          <a:xfrm>
            <a:off x="308113" y="215894"/>
            <a:ext cx="4365115" cy="1084900"/>
            <a:chOff x="276459" y="299265"/>
            <a:chExt cx="4365115" cy="1084900"/>
          </a:xfrm>
        </p:grpSpPr>
        <p:sp>
          <p:nvSpPr>
            <p:cNvPr id="4" name="Arrow: Left 3">
              <a:extLst>
                <a:ext uri="{FF2B5EF4-FFF2-40B4-BE49-F238E27FC236}">
                  <a16:creationId xmlns:a16="http://schemas.microsoft.com/office/drawing/2014/main" id="{20C8C6AA-542C-4F5A-890E-ECC5317A6F65}"/>
                </a:ext>
              </a:extLst>
            </p:cNvPr>
            <p:cNvSpPr/>
            <p:nvPr/>
          </p:nvSpPr>
          <p:spPr>
            <a:xfrm>
              <a:off x="4230757" y="607017"/>
              <a:ext cx="410817" cy="530087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87975AB-8035-44E5-8458-768913020B2C}"/>
                </a:ext>
              </a:extLst>
            </p:cNvPr>
            <p:cNvSpPr txBox="1"/>
            <p:nvPr/>
          </p:nvSpPr>
          <p:spPr>
            <a:xfrm>
              <a:off x="276459" y="306947"/>
              <a:ext cx="39434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/>
                <a:t>Interferencias con otros minerales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9793ECC0-EDEC-45C9-B2C8-92715104CEC1}"/>
                </a:ext>
              </a:extLst>
            </p:cNvPr>
            <p:cNvSpPr/>
            <p:nvPr/>
          </p:nvSpPr>
          <p:spPr>
            <a:xfrm>
              <a:off x="327047" y="299265"/>
              <a:ext cx="3842268" cy="107721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3C64E52-BA74-4C3E-A395-C0D3D0A4F83D}"/>
              </a:ext>
            </a:extLst>
          </p:cNvPr>
          <p:cNvGraphicFramePr>
            <a:graphicFrameLocks noGrp="1"/>
          </p:cNvGraphicFramePr>
          <p:nvPr/>
        </p:nvGraphicFramePr>
        <p:xfrm>
          <a:off x="1549822" y="1610030"/>
          <a:ext cx="9448802" cy="5226205"/>
        </p:xfrm>
        <a:graphic>
          <a:graphicData uri="http://schemas.openxmlformats.org/drawingml/2006/table">
            <a:tbl>
              <a:tblPr/>
              <a:tblGrid>
                <a:gridCol w="182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0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6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kern="0" dirty="0">
                          <a:latin typeface="Calibri"/>
                          <a:ea typeface="Times New Roman"/>
                          <a:cs typeface="Times New Roman"/>
                        </a:rPr>
                        <a:t>Componente</a:t>
                      </a:r>
                      <a:endParaRPr lang="es-AR" sz="16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kern="0" dirty="0">
                          <a:latin typeface="Calibri"/>
                          <a:ea typeface="Times New Roman"/>
                          <a:cs typeface="Times New Roman"/>
                        </a:rPr>
                        <a:t>Calidad del agua</a:t>
                      </a:r>
                      <a:endParaRPr lang="es-AR" sz="24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8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Muy buena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Buena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Regular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Mala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cloruros (mg/l)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1000-2000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1000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2000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1000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sulfatos (mg/l)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600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600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Times New Roman"/>
                          <a:cs typeface="Times New Roman"/>
                        </a:rPr>
                        <a:t>600 - 2000</a:t>
                      </a:r>
                      <a:endParaRPr lang="es-A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2000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Times New Roman"/>
                          <a:cs typeface="Times New Roman"/>
                        </a:rPr>
                        <a:t>calcio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Times New Roman"/>
                          <a:cs typeface="Times New Roman"/>
                        </a:rPr>
                        <a:t>(mg/l)</a:t>
                      </a:r>
                      <a:endParaRPr lang="es-A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60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60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120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30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magnesio (mg/l)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30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30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90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más de 60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relación Ca:Mg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superior a 2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superior a 2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1 - 2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inferior a 2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sales solubles totales (mg/l)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2000-3000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3000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Times New Roman"/>
                          <a:ea typeface="Times New Roman"/>
                          <a:cs typeface="Times New Roman"/>
                        </a:rPr>
                        <a:t>menos de 4000</a:t>
                      </a:r>
                      <a:endParaRPr lang="es-A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Times New Roman"/>
                          <a:cs typeface="Times New Roman"/>
                        </a:rPr>
                        <a:t>más de 4000</a:t>
                      </a:r>
                      <a:endParaRPr lang="es-A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93826CDB-38DF-424F-B2A9-A8B1905C597A}"/>
              </a:ext>
            </a:extLst>
          </p:cNvPr>
          <p:cNvGrpSpPr/>
          <p:nvPr/>
        </p:nvGrpSpPr>
        <p:grpSpPr>
          <a:xfrm>
            <a:off x="276459" y="3237875"/>
            <a:ext cx="3021377" cy="661319"/>
            <a:chOff x="276459" y="3237875"/>
            <a:chExt cx="3021377" cy="6613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FFE70E-7756-4675-BBD9-A1ED7496ABED}"/>
                </a:ext>
              </a:extLst>
            </p:cNvPr>
            <p:cNvSpPr/>
            <p:nvPr/>
          </p:nvSpPr>
          <p:spPr>
            <a:xfrm>
              <a:off x="1523998" y="3237875"/>
              <a:ext cx="1773838" cy="584775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DB2D60BE-AE5B-4B9F-B777-466058B650E8}"/>
                </a:ext>
              </a:extLst>
            </p:cNvPr>
            <p:cNvSpPr/>
            <p:nvPr/>
          </p:nvSpPr>
          <p:spPr>
            <a:xfrm>
              <a:off x="1219200" y="3322675"/>
              <a:ext cx="304798" cy="393650"/>
            </a:xfrm>
            <a:prstGeom prst="leftArrow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A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073F63-3466-4B8E-BF38-FFDA2CDD4AEE}"/>
                </a:ext>
              </a:extLst>
            </p:cNvPr>
            <p:cNvSpPr txBox="1"/>
            <p:nvPr/>
          </p:nvSpPr>
          <p:spPr>
            <a:xfrm>
              <a:off x="276459" y="3252863"/>
              <a:ext cx="942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b="1" dirty="0"/>
                <a:t>1/3 es azufre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536EB6A-8F64-4A61-BBE0-0B0CBBCE62E7}"/>
              </a:ext>
            </a:extLst>
          </p:cNvPr>
          <p:cNvSpPr txBox="1"/>
          <p:nvPr/>
        </p:nvSpPr>
        <p:spPr>
          <a:xfrm>
            <a:off x="8352802" y="1696430"/>
            <a:ext cx="2039141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10 % </a:t>
            </a:r>
            <a:r>
              <a:rPr lang="es-AR" sz="2000" b="1" dirty="0" err="1">
                <a:solidFill>
                  <a:schemeClr val="bg1"/>
                </a:solidFill>
              </a:rPr>
              <a:t>pv</a:t>
            </a:r>
            <a:endParaRPr lang="es-AR" sz="2000" b="1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E0BF4BA-CE01-4785-A5F3-12F9D4495636}"/>
              </a:ext>
            </a:extLst>
          </p:cNvPr>
          <p:cNvGrpSpPr/>
          <p:nvPr/>
        </p:nvGrpSpPr>
        <p:grpSpPr>
          <a:xfrm>
            <a:off x="4458759" y="2778557"/>
            <a:ext cx="3404021" cy="967748"/>
            <a:chOff x="4458759" y="2778557"/>
            <a:chExt cx="3404021" cy="96774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CD30D2B-ADF8-4508-9A9B-A4C45FE8873A}"/>
                </a:ext>
              </a:extLst>
            </p:cNvPr>
            <p:cNvSpPr/>
            <p:nvPr/>
          </p:nvSpPr>
          <p:spPr>
            <a:xfrm>
              <a:off x="4458759" y="3352655"/>
              <a:ext cx="475938" cy="3936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9BA5BA7-D07E-4B7B-A602-0A735B8FF594}"/>
                </a:ext>
              </a:extLst>
            </p:cNvPr>
            <p:cNvSpPr/>
            <p:nvPr/>
          </p:nvSpPr>
          <p:spPr>
            <a:xfrm>
              <a:off x="6274223" y="3352655"/>
              <a:ext cx="475938" cy="3936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AA4306-54A3-412A-8EBC-6D6D731AE3A6}"/>
                </a:ext>
              </a:extLst>
            </p:cNvPr>
            <p:cNvSpPr/>
            <p:nvPr/>
          </p:nvSpPr>
          <p:spPr>
            <a:xfrm>
              <a:off x="7386842" y="3342665"/>
              <a:ext cx="475938" cy="3936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416921-38D4-4BB9-8F40-0AF4CD57D945}"/>
                </a:ext>
              </a:extLst>
            </p:cNvPr>
            <p:cNvSpPr txBox="1"/>
            <p:nvPr/>
          </p:nvSpPr>
          <p:spPr>
            <a:xfrm>
              <a:off x="6512192" y="2778557"/>
              <a:ext cx="964371" cy="36933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AR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s-AR" sz="2400" b="1" dirty="0">
                  <a:solidFill>
                    <a:schemeClr val="bg1"/>
                  </a:solidFill>
                </a:rPr>
                <a:t>0,08%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E0E86DB-6A17-45B7-BF61-014A3B088A04}"/>
                </a:ext>
              </a:extLst>
            </p:cNvPr>
            <p:cNvCxnSpPr>
              <a:cxnSpLocks/>
              <a:stCxn id="16" idx="7"/>
              <a:endCxn id="22" idx="1"/>
            </p:cNvCxnSpPr>
            <p:nvPr/>
          </p:nvCxnSpPr>
          <p:spPr>
            <a:xfrm flipV="1">
              <a:off x="4864997" y="2963223"/>
              <a:ext cx="1647195" cy="4470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E5CC6ED-79F6-4C27-8C61-E4F49CF52EB2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7197343" y="3213043"/>
              <a:ext cx="259199" cy="1872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0C6269A-1236-4A4B-8AFC-72CBABFF0C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50161" y="3213043"/>
              <a:ext cx="199356" cy="1872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A7A072-42C0-45C9-B185-65FE6AAE32F6}"/>
              </a:ext>
            </a:extLst>
          </p:cNvPr>
          <p:cNvGrpSpPr/>
          <p:nvPr/>
        </p:nvGrpSpPr>
        <p:grpSpPr>
          <a:xfrm>
            <a:off x="7863887" y="2781369"/>
            <a:ext cx="2650792" cy="984178"/>
            <a:chOff x="7863887" y="2781369"/>
            <a:chExt cx="2650792" cy="98417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8D5B833-11D3-4A95-8AAA-C62F49ADFACD}"/>
                </a:ext>
              </a:extLst>
            </p:cNvPr>
            <p:cNvSpPr/>
            <p:nvPr/>
          </p:nvSpPr>
          <p:spPr>
            <a:xfrm>
              <a:off x="7863887" y="3369397"/>
              <a:ext cx="579648" cy="3936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FD8421B-C8BA-4FA0-9AEB-54BFC9C5B33B}"/>
                </a:ext>
              </a:extLst>
            </p:cNvPr>
            <p:cNvSpPr/>
            <p:nvPr/>
          </p:nvSpPr>
          <p:spPr>
            <a:xfrm>
              <a:off x="9935031" y="3371897"/>
              <a:ext cx="579648" cy="3936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AEB7EFA-D56F-4EB9-9842-7A4075FFB8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37106" y="3186763"/>
              <a:ext cx="541601" cy="3103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3735C66C-F6D6-4F0A-B05C-1E41E9BB6C49}"/>
                </a:ext>
              </a:extLst>
            </p:cNvPr>
            <p:cNvCxnSpPr>
              <a:cxnSpLocks/>
              <a:stCxn id="42" idx="7"/>
            </p:cNvCxnSpPr>
            <p:nvPr/>
          </p:nvCxnSpPr>
          <p:spPr>
            <a:xfrm flipV="1">
              <a:off x="8358648" y="3186763"/>
              <a:ext cx="572220" cy="2402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AED07D1-89AC-4B80-8E7A-E06FB1432D19}"/>
                </a:ext>
              </a:extLst>
            </p:cNvPr>
            <p:cNvSpPr txBox="1"/>
            <p:nvPr/>
          </p:nvSpPr>
          <p:spPr>
            <a:xfrm>
              <a:off x="8702522" y="2781369"/>
              <a:ext cx="964371" cy="36933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AR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s-AR" sz="2400" b="1" dirty="0">
                  <a:solidFill>
                    <a:schemeClr val="bg1"/>
                  </a:solidFill>
                </a:rPr>
                <a:t>0,26%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8B12FC6-CB3A-4F45-85ED-02B18EEAD856}"/>
              </a:ext>
            </a:extLst>
          </p:cNvPr>
          <p:cNvGrpSpPr/>
          <p:nvPr/>
        </p:nvGrpSpPr>
        <p:grpSpPr>
          <a:xfrm>
            <a:off x="-48093" y="1362969"/>
            <a:ext cx="4428779" cy="5124003"/>
            <a:chOff x="-70340" y="1375412"/>
            <a:chExt cx="4428779" cy="522620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8C735F3-7F82-4F9D-9C9A-CBA887EA3A0C}"/>
                </a:ext>
              </a:extLst>
            </p:cNvPr>
            <p:cNvSpPr/>
            <p:nvPr/>
          </p:nvSpPr>
          <p:spPr>
            <a:xfrm>
              <a:off x="104307" y="1375412"/>
              <a:ext cx="4050617" cy="52262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C305382B-5982-4AC7-85F0-01D31DC7439E}"/>
                </a:ext>
              </a:extLst>
            </p:cNvPr>
            <p:cNvGrpSpPr/>
            <p:nvPr/>
          </p:nvGrpSpPr>
          <p:grpSpPr>
            <a:xfrm>
              <a:off x="-70340" y="1632457"/>
              <a:ext cx="4428779" cy="1350784"/>
              <a:chOff x="0" y="1683396"/>
              <a:chExt cx="4428779" cy="1350784"/>
            </a:xfrm>
          </p:grpSpPr>
          <p:sp>
            <p:nvSpPr>
              <p:cNvPr id="64" name="Arrow: Down 63">
                <a:extLst>
                  <a:ext uri="{FF2B5EF4-FFF2-40B4-BE49-F238E27FC236}">
                    <a16:creationId xmlns:a16="http://schemas.microsoft.com/office/drawing/2014/main" id="{F555554F-97F5-4918-8431-CA238EF2DBC7}"/>
                  </a:ext>
                </a:extLst>
              </p:cNvPr>
              <p:cNvSpPr/>
              <p:nvPr/>
            </p:nvSpPr>
            <p:spPr>
              <a:xfrm>
                <a:off x="1764222" y="1683396"/>
                <a:ext cx="759656" cy="39667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AR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9BD4B1F-494A-4BA5-9CC6-2A212B55ACA2}"/>
                  </a:ext>
                </a:extLst>
              </p:cNvPr>
              <p:cNvSpPr txBox="1"/>
              <p:nvPr/>
            </p:nvSpPr>
            <p:spPr>
              <a:xfrm>
                <a:off x="0" y="2080073"/>
                <a:ext cx="44287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3200" b="1" dirty="0"/>
                  <a:t>Cobre</a:t>
                </a:r>
              </a:p>
              <a:p>
                <a:pPr algn="ctr"/>
                <a:r>
                  <a:rPr lang="es-AR" sz="2400" b="1" dirty="0"/>
                  <a:t>(desde 0,25%)</a:t>
                </a:r>
                <a:endParaRPr lang="es-AR" sz="2000" b="1" dirty="0"/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F0A63FC-B097-4E6D-ABCE-07A0A9D47971}"/>
              </a:ext>
            </a:extLst>
          </p:cNvPr>
          <p:cNvGrpSpPr/>
          <p:nvPr/>
        </p:nvGrpSpPr>
        <p:grpSpPr>
          <a:xfrm>
            <a:off x="-231432" y="3158881"/>
            <a:ext cx="8861877" cy="4559718"/>
            <a:chOff x="-231432" y="3158881"/>
            <a:chExt cx="8861877" cy="455971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7C1A960-AAC2-42A1-A233-630EC84E334D}"/>
                </a:ext>
              </a:extLst>
            </p:cNvPr>
            <p:cNvGrpSpPr/>
            <p:nvPr/>
          </p:nvGrpSpPr>
          <p:grpSpPr>
            <a:xfrm>
              <a:off x="-124406" y="3158881"/>
              <a:ext cx="4428779" cy="1455350"/>
              <a:chOff x="-169376" y="3158881"/>
              <a:chExt cx="4428779" cy="1455350"/>
            </a:xfrm>
          </p:grpSpPr>
          <p:sp>
            <p:nvSpPr>
              <p:cNvPr id="67" name="Arrow: Down 66">
                <a:extLst>
                  <a:ext uri="{FF2B5EF4-FFF2-40B4-BE49-F238E27FC236}">
                    <a16:creationId xmlns:a16="http://schemas.microsoft.com/office/drawing/2014/main" id="{74FD367B-F0A3-4FFE-86E4-515967385834}"/>
                  </a:ext>
                </a:extLst>
              </p:cNvPr>
              <p:cNvSpPr/>
              <p:nvPr/>
            </p:nvSpPr>
            <p:spPr>
              <a:xfrm>
                <a:off x="1650728" y="3158881"/>
                <a:ext cx="759656" cy="39667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AR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56BBBE4-1759-485A-9C2A-0A9B6DB9B79C}"/>
                  </a:ext>
                </a:extLst>
              </p:cNvPr>
              <p:cNvSpPr txBox="1"/>
              <p:nvPr/>
            </p:nvSpPr>
            <p:spPr>
              <a:xfrm>
                <a:off x="-169376" y="3660124"/>
                <a:ext cx="44287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3200" b="1" dirty="0" err="1"/>
                  <a:t>Polioencéfalomalacia</a:t>
                </a:r>
                <a:endParaRPr lang="es-AR" sz="3200" b="1" dirty="0"/>
              </a:p>
              <a:p>
                <a:pPr algn="ctr"/>
                <a:r>
                  <a:rPr lang="es-AR" sz="2400" b="1" dirty="0"/>
                  <a:t>(desde 0,4%)</a:t>
                </a:r>
                <a:endParaRPr lang="es-AR" sz="2000" b="1" dirty="0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49404E0-451D-4499-A32D-71299CBBF40C}"/>
                </a:ext>
              </a:extLst>
            </p:cNvPr>
            <p:cNvGrpSpPr/>
            <p:nvPr/>
          </p:nvGrpSpPr>
          <p:grpSpPr>
            <a:xfrm>
              <a:off x="-231432" y="4242521"/>
              <a:ext cx="8861877" cy="3476078"/>
              <a:chOff x="-231432" y="4242521"/>
              <a:chExt cx="8861877" cy="3476078"/>
            </a:xfrm>
          </p:grpSpPr>
          <p:pic>
            <p:nvPicPr>
              <p:cNvPr id="69" name="Picture 2">
                <a:extLst>
                  <a:ext uri="{FF2B5EF4-FFF2-40B4-BE49-F238E27FC236}">
                    <a16:creationId xmlns:a16="http://schemas.microsoft.com/office/drawing/2014/main" id="{0C0860AF-767B-4225-A603-976D65DEC1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81179" y="4242521"/>
                <a:ext cx="4049266" cy="3456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Picture 5">
                <a:extLst>
                  <a:ext uri="{FF2B5EF4-FFF2-40B4-BE49-F238E27FC236}">
                    <a16:creationId xmlns:a16="http://schemas.microsoft.com/office/drawing/2014/main" id="{8809FB13-03B4-4430-9AC3-9047872F0D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231432" y="4819198"/>
                <a:ext cx="4812611" cy="2899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184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53B79C-B65E-4FBA-98A1-6B14CF0B10BB}"/>
              </a:ext>
            </a:extLst>
          </p:cNvPr>
          <p:cNvSpPr txBox="1"/>
          <p:nvPr/>
        </p:nvSpPr>
        <p:spPr>
          <a:xfrm>
            <a:off x="-112644" y="265043"/>
            <a:ext cx="4154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/>
              <a:t>Conclusiones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DCB17F-9A1A-483D-8F7D-3B8C76394A8D}"/>
              </a:ext>
            </a:extLst>
          </p:cNvPr>
          <p:cNvSpPr txBox="1"/>
          <p:nvPr/>
        </p:nvSpPr>
        <p:spPr>
          <a:xfrm>
            <a:off x="201223" y="1063542"/>
            <a:ext cx="118624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Clr>
                <a:schemeClr val="accent5">
                  <a:lumMod val="75000"/>
                </a:schemeClr>
              </a:buClr>
              <a:buSzPct val="120000"/>
              <a:buFont typeface="Wingdings" panose="05000000000000000000" pitchFamily="2" charset="2"/>
              <a:buChar char="ü"/>
            </a:pPr>
            <a:r>
              <a:rPr lang="es-AR" sz="3200" b="1" dirty="0"/>
              <a:t>El potasio posee importancia por el ser al catión fuerte más abundante del organismo (influye en el pH, retención de agua y tejidos excitables)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9832C-4C85-4557-A03C-C4D46FD9E356}"/>
              </a:ext>
            </a:extLst>
          </p:cNvPr>
          <p:cNvSpPr txBox="1"/>
          <p:nvPr/>
        </p:nvSpPr>
        <p:spPr>
          <a:xfrm>
            <a:off x="193203" y="2723902"/>
            <a:ext cx="118624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Clr>
                <a:schemeClr val="accent5">
                  <a:lumMod val="75000"/>
                </a:schemeClr>
              </a:buClr>
              <a:buSzPct val="120000"/>
              <a:buFont typeface="Wingdings" panose="05000000000000000000" pitchFamily="2" charset="2"/>
              <a:buChar char="ü"/>
            </a:pPr>
            <a:r>
              <a:rPr lang="es-AR" sz="3200" b="1" dirty="0"/>
              <a:t>El azufre es esencial para la síntesis ruminal de AA azufrados, que serán imprescindibles para la síntesis de proteínas vitales, entre ellas el glutatión (fuente de poder reductor – antioxidante)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8B323-6453-4C11-86A0-EDF09942B3E5}"/>
              </a:ext>
            </a:extLst>
          </p:cNvPr>
          <p:cNvSpPr txBox="1"/>
          <p:nvPr/>
        </p:nvSpPr>
        <p:spPr>
          <a:xfrm>
            <a:off x="193203" y="4440407"/>
            <a:ext cx="118624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Clr>
                <a:schemeClr val="accent5">
                  <a:lumMod val="75000"/>
                </a:schemeClr>
              </a:buClr>
              <a:buSzPct val="120000"/>
              <a:buFont typeface="Wingdings" panose="05000000000000000000" pitchFamily="2" charset="2"/>
              <a:buChar char="ü"/>
            </a:pPr>
            <a:r>
              <a:rPr lang="es-AR" sz="3200" b="1" dirty="0"/>
              <a:t>Sus carencias son raras, y suelen presentarse en excesos causando interferencias en el balance de Mg y Ca (potasio) y del Cu y Se (azufre). </a:t>
            </a:r>
          </a:p>
        </p:txBody>
      </p:sp>
    </p:spTree>
    <p:extLst>
      <p:ext uri="{BB962C8B-B14F-4D97-AF65-F5344CB8AC3E}">
        <p14:creationId xmlns:p14="http://schemas.microsoft.com/office/powerpoint/2010/main" val="652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455</Words>
  <Application>Microsoft Office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Mattioli</dc:creator>
  <cp:lastModifiedBy>Guillermo Mattioli</cp:lastModifiedBy>
  <cp:revision>19</cp:revision>
  <dcterms:created xsi:type="dcterms:W3CDTF">2019-06-16T13:42:12Z</dcterms:created>
  <dcterms:modified xsi:type="dcterms:W3CDTF">2019-06-25T09:26:03Z</dcterms:modified>
</cp:coreProperties>
</file>